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894DE5-5F11-45D3-80FD-DD3EAEDDF74D}">
  <a:tblStyle styleId="{8E894DE5-5F11-45D3-80FD-DD3EAEDDF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840F37-B67F-4BCC-B132-F28C9EB5C8C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MavenPro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58424818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f5842481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8424818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58424818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8424818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58424818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58424818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58424818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1a45e960d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f1a45e960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1a45e960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f1a45e960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1a45e960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1a45e960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1a45e960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f1a45e960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a45e960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f1a45e960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1a45e960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f1a45e960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1a45e960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f1a45e960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842481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842481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1a45e960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f1a45e96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1a45e960d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1a45e960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1a45e960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1a45e960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1a45e960d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1a45e960d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1a45e960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1a45e960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1a45e960d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1a45e960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1a45e960d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1a45e960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1a45e960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1a45e960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1a45e960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1a45e960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1a45e960d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1a45e960d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5842481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5842481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1a45e960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1a45e960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a45e960d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a45e960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58424818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58424818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8424818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5842481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8424818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5842481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5842481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5842481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5842481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5842481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5842481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5842481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66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type="ctrTitle"/>
          </p:nvPr>
        </p:nvSpPr>
        <p:spPr>
          <a:xfrm>
            <a:off x="478950" y="2344725"/>
            <a:ext cx="70422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91"/>
              <a:buNone/>
            </a:pPr>
            <a:r>
              <a:rPr b="1" lang="ko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Spring을 활용한 MVC2 패턴</a:t>
            </a:r>
            <a:endParaRPr b="1"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091"/>
              <a:buNone/>
            </a:pPr>
            <a:r>
              <a:rPr b="1" lang="ko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사회 관계망 서비스(SNS) 플랫폼 구축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478950" y="3494850"/>
            <a:ext cx="4654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b="1" lang="ko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42world - 우리들의 사이월드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42World.ucls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13550" cy="4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Spring project 설정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71" name="Google Shape;171;p35"/>
          <p:cNvGrpSpPr/>
          <p:nvPr/>
        </p:nvGrpSpPr>
        <p:grpSpPr>
          <a:xfrm>
            <a:off x="3719550" y="717775"/>
            <a:ext cx="2358664" cy="4334732"/>
            <a:chOff x="61125" y="713625"/>
            <a:chExt cx="2358664" cy="4334732"/>
          </a:xfrm>
        </p:grpSpPr>
        <p:grpSp>
          <p:nvGrpSpPr>
            <p:cNvPr id="172" name="Google Shape;172;p35"/>
            <p:cNvGrpSpPr/>
            <p:nvPr/>
          </p:nvGrpSpPr>
          <p:grpSpPr>
            <a:xfrm>
              <a:off x="61427" y="866773"/>
              <a:ext cx="2358362" cy="4181584"/>
              <a:chOff x="9248756" y="-122655"/>
              <a:chExt cx="4181492" cy="6598680"/>
            </a:xfrm>
          </p:grpSpPr>
          <p:pic>
            <p:nvPicPr>
              <p:cNvPr id="173" name="Google Shape;173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6713" r="15677" t="4716"/>
              <a:stretch/>
            </p:blipFill>
            <p:spPr>
              <a:xfrm>
                <a:off x="9248756" y="-122655"/>
                <a:ext cx="4181478" cy="2965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6713" r="15677" t="0"/>
              <a:stretch/>
            </p:blipFill>
            <p:spPr>
              <a:xfrm>
                <a:off x="9248775" y="2842825"/>
                <a:ext cx="4181473" cy="3633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" name="Google Shape;175;p35"/>
            <p:cNvSpPr txBox="1"/>
            <p:nvPr/>
          </p:nvSpPr>
          <p:spPr>
            <a:xfrm>
              <a:off x="61125" y="713625"/>
              <a:ext cx="2358300" cy="153900"/>
            </a:xfrm>
            <a:prstGeom prst="rect">
              <a:avLst/>
            </a:prstGeom>
            <a:solidFill>
              <a:srgbClr val="FFFFFF">
                <a:alpha val="5294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pom.xml</a:t>
              </a:r>
              <a:endParaRPr/>
            </a:p>
          </p:txBody>
        </p:sp>
      </p:grpSp>
      <p:grpSp>
        <p:nvGrpSpPr>
          <p:cNvPr id="176" name="Google Shape;176;p35"/>
          <p:cNvGrpSpPr/>
          <p:nvPr/>
        </p:nvGrpSpPr>
        <p:grpSpPr>
          <a:xfrm>
            <a:off x="114288" y="1531563"/>
            <a:ext cx="3514800" cy="1543800"/>
            <a:chOff x="2609850" y="761250"/>
            <a:chExt cx="3514800" cy="1543800"/>
          </a:xfrm>
        </p:grpSpPr>
        <p:pic>
          <p:nvPicPr>
            <p:cNvPr id="177" name="Google Shape;177;p35"/>
            <p:cNvPicPr preferRelativeResize="0"/>
            <p:nvPr/>
          </p:nvPicPr>
          <p:blipFill rotWithShape="1">
            <a:blip r:embed="rId5">
              <a:alphaModFix/>
            </a:blip>
            <a:srcRect b="0" l="0" r="23124" t="0"/>
            <a:stretch/>
          </p:blipFill>
          <p:spPr>
            <a:xfrm>
              <a:off x="2609850" y="885225"/>
              <a:ext cx="3514726" cy="141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5"/>
            <p:cNvSpPr txBox="1"/>
            <p:nvPr/>
          </p:nvSpPr>
          <p:spPr>
            <a:xfrm>
              <a:off x="2609850" y="761250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web.xml</a:t>
              </a:r>
              <a:endParaRPr/>
            </a:p>
          </p:txBody>
        </p:sp>
      </p:grpSp>
      <p:grpSp>
        <p:nvGrpSpPr>
          <p:cNvPr id="179" name="Google Shape;179;p35"/>
          <p:cNvGrpSpPr/>
          <p:nvPr/>
        </p:nvGrpSpPr>
        <p:grpSpPr>
          <a:xfrm>
            <a:off x="114288" y="3200625"/>
            <a:ext cx="3514800" cy="1847759"/>
            <a:chOff x="2609813" y="3200600"/>
            <a:chExt cx="3514800" cy="1847759"/>
          </a:xfrm>
        </p:grpSpPr>
        <p:pic>
          <p:nvPicPr>
            <p:cNvPr id="180" name="Google Shape;180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9850" y="3330472"/>
              <a:ext cx="3514726" cy="1717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35"/>
            <p:cNvSpPr txBox="1"/>
            <p:nvPr/>
          </p:nvSpPr>
          <p:spPr>
            <a:xfrm>
              <a:off x="2609813" y="3200600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mybatis-config.xml</a:t>
              </a:r>
              <a:endParaRPr/>
            </a:p>
          </p:txBody>
        </p:sp>
      </p:grpSp>
      <p:grpSp>
        <p:nvGrpSpPr>
          <p:cNvPr id="182" name="Google Shape;182;p35"/>
          <p:cNvGrpSpPr/>
          <p:nvPr/>
        </p:nvGrpSpPr>
        <p:grpSpPr>
          <a:xfrm>
            <a:off x="114288" y="717775"/>
            <a:ext cx="3514811" cy="707600"/>
            <a:chOff x="133338" y="755875"/>
            <a:chExt cx="3514811" cy="707600"/>
          </a:xfrm>
        </p:grpSpPr>
        <p:pic>
          <p:nvPicPr>
            <p:cNvPr id="183" name="Google Shape;183;p35"/>
            <p:cNvPicPr preferRelativeResize="0"/>
            <p:nvPr/>
          </p:nvPicPr>
          <p:blipFill rotWithShape="1">
            <a:blip r:embed="rId7">
              <a:alphaModFix/>
            </a:blip>
            <a:srcRect b="0" l="3901" r="28835" t="0"/>
            <a:stretch/>
          </p:blipFill>
          <p:spPr>
            <a:xfrm>
              <a:off x="133350" y="909775"/>
              <a:ext cx="3514798" cy="55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35"/>
            <p:cNvSpPr txBox="1"/>
            <p:nvPr/>
          </p:nvSpPr>
          <p:spPr>
            <a:xfrm>
              <a:off x="133338" y="755875"/>
              <a:ext cx="35148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pom.xml</a:t>
              </a:r>
              <a:endParaRPr/>
            </a:p>
          </p:txBody>
        </p:sp>
      </p:grpSp>
      <p:grpSp>
        <p:nvGrpSpPr>
          <p:cNvPr id="185" name="Google Shape;185;p35"/>
          <p:cNvGrpSpPr/>
          <p:nvPr/>
        </p:nvGrpSpPr>
        <p:grpSpPr>
          <a:xfrm>
            <a:off x="6140100" y="712825"/>
            <a:ext cx="2904600" cy="1934976"/>
            <a:chOff x="6187725" y="750925"/>
            <a:chExt cx="2904600" cy="1934976"/>
          </a:xfrm>
        </p:grpSpPr>
        <p:pic>
          <p:nvPicPr>
            <p:cNvPr id="186" name="Google Shape;186;p35"/>
            <p:cNvPicPr preferRelativeResize="0"/>
            <p:nvPr/>
          </p:nvPicPr>
          <p:blipFill rotWithShape="1">
            <a:blip r:embed="rId8">
              <a:alphaModFix/>
            </a:blip>
            <a:srcRect b="0" l="0" r="24167" t="0"/>
            <a:stretch/>
          </p:blipFill>
          <p:spPr>
            <a:xfrm>
              <a:off x="6187727" y="838151"/>
              <a:ext cx="2904566" cy="18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5"/>
            <p:cNvSpPr txBox="1"/>
            <p:nvPr/>
          </p:nvSpPr>
          <p:spPr>
            <a:xfrm>
              <a:off x="6187725" y="750925"/>
              <a:ext cx="2904600" cy="153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</a:pPr>
              <a:r>
                <a:rPr lang="ko" sz="1000">
                  <a:latin typeface="Maven Pro"/>
                  <a:ea typeface="Maven Pro"/>
                  <a:cs typeface="Maven Pro"/>
                  <a:sym typeface="Maven Pro"/>
                </a:rPr>
                <a:t>root-context.xml</a:t>
              </a:r>
              <a:endParaRPr/>
            </a:p>
          </p:txBody>
        </p:sp>
      </p:grpSp>
      <p:sp>
        <p:nvSpPr>
          <p:cNvPr id="188" name="Google Shape;188;p35"/>
          <p:cNvSpPr txBox="1"/>
          <p:nvPr/>
        </p:nvSpPr>
        <p:spPr>
          <a:xfrm>
            <a:off x="3416336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i="0" lang="ko" sz="1000" u="none" cap="none" strike="noStrike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3416336" y="174772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/>
          </a:p>
        </p:txBody>
      </p:sp>
      <p:sp>
        <p:nvSpPr>
          <p:cNvPr id="190" name="Google Shape;190;p35"/>
          <p:cNvSpPr txBox="1"/>
          <p:nvPr/>
        </p:nvSpPr>
        <p:spPr>
          <a:xfrm>
            <a:off x="3416336" y="34050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/>
          </a:p>
        </p:txBody>
      </p:sp>
      <p:sp>
        <p:nvSpPr>
          <p:cNvPr id="191" name="Google Shape;191;p35"/>
          <p:cNvSpPr txBox="1"/>
          <p:nvPr/>
        </p:nvSpPr>
        <p:spPr>
          <a:xfrm>
            <a:off x="5864261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/>
          </a:p>
        </p:txBody>
      </p:sp>
      <p:sp>
        <p:nvSpPr>
          <p:cNvPr id="192" name="Google Shape;192;p35"/>
          <p:cNvSpPr txBox="1"/>
          <p:nvPr/>
        </p:nvSpPr>
        <p:spPr>
          <a:xfrm>
            <a:off x="8826536" y="9190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6368700" y="2704150"/>
            <a:ext cx="26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pom.xml : 프로젝트에 필요한 라이브러리 및 기타 대상들을 설정한다. java와 스프링 framework의 버전을 각각 1.8, 5.0.1로 맞춰주었다.</a:t>
            </a:r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6368700" y="3241650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web.xml : 데이터 전송시 한글이 깨지지 않도록 방지하기 위해 encoding 타입을 UTF-8로 설정한다.</a:t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6368700" y="3634775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mybatis-config.xml : mybatis와 관련된 dbcp 설정 및 파일 업로드시 필요한 설정을 추가해주었다.</a:t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6368700" y="4037425"/>
            <a:ext cx="26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pom.xml : mvn에서 추가할 라이브러리들을 설정</a:t>
            </a:r>
            <a:endParaRPr b="1" sz="1000">
              <a:solidFill>
                <a:srgbClr val="1A1A1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해주었다. mybatis, dbcp, oracle, mysql 라이브러리 및 파일 업로드시 필요한 commons-io와 json 라이브러리 jackson이 추가되었다.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6368700" y="4704175"/>
            <a:ext cx="26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root-context.xml : 프로젝트 내 사용할 DTO 객체 경로와 alias(별명), mapper의 경로를 설정한다.</a:t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6168686" y="27041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i="0" lang="ko" sz="1000" u="none" cap="none" strike="noStrike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168673" y="32416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6168686" y="36347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6168686" y="4047553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6168673" y="4704178"/>
            <a:ext cx="168600" cy="153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26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Maven Pro"/>
              <a:buNone/>
            </a:pPr>
            <a:r>
              <a:rPr b="1" lang="ko" sz="100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6"/>
          <p:cNvGrpSpPr/>
          <p:nvPr/>
        </p:nvGrpSpPr>
        <p:grpSpPr>
          <a:xfrm>
            <a:off x="-7750" y="10425"/>
            <a:ext cx="9159098" cy="4125775"/>
            <a:chOff x="-7750" y="10425"/>
            <a:chExt cx="9159098" cy="4125775"/>
          </a:xfrm>
        </p:grpSpPr>
        <p:sp>
          <p:nvSpPr>
            <p:cNvPr id="208" name="Google Shape;208;p36"/>
            <p:cNvSpPr/>
            <p:nvPr/>
          </p:nvSpPr>
          <p:spPr>
            <a:xfrm>
              <a:off x="9925" y="10425"/>
              <a:ext cx="9134100" cy="2772300"/>
            </a:xfrm>
            <a:prstGeom prst="rect">
              <a:avLst/>
            </a:prstGeom>
            <a:solidFill>
              <a:srgbClr val="3838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6"/>
            <p:cNvSpPr txBox="1"/>
            <p:nvPr/>
          </p:nvSpPr>
          <p:spPr>
            <a:xfrm>
              <a:off x="-7750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0" name="Google Shape;210;p36"/>
            <p:cNvSpPr txBox="1"/>
            <p:nvPr/>
          </p:nvSpPr>
          <p:spPr>
            <a:xfrm>
              <a:off x="1530141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1" name="Google Shape;211;p36"/>
            <p:cNvSpPr txBox="1"/>
            <p:nvPr/>
          </p:nvSpPr>
          <p:spPr>
            <a:xfrm>
              <a:off x="3057691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03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2" name="Google Shape;212;p36"/>
            <p:cNvSpPr txBox="1"/>
            <p:nvPr/>
          </p:nvSpPr>
          <p:spPr>
            <a:xfrm>
              <a:off x="4602266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04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3" name="Google Shape;213;p36"/>
            <p:cNvSpPr txBox="1"/>
            <p:nvPr/>
          </p:nvSpPr>
          <p:spPr>
            <a:xfrm>
              <a:off x="6190975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05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4" name="Google Shape;214;p36"/>
            <p:cNvSpPr txBox="1"/>
            <p:nvPr/>
          </p:nvSpPr>
          <p:spPr>
            <a:xfrm>
              <a:off x="443600" y="195425"/>
              <a:ext cx="37698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목차</a:t>
              </a:r>
              <a:endParaRPr sz="3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Contents,</a:t>
              </a:r>
              <a:endParaRPr sz="3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5" name="Google Shape;215;p36"/>
            <p:cNvSpPr txBox="1"/>
            <p:nvPr/>
          </p:nvSpPr>
          <p:spPr>
            <a:xfrm>
              <a:off x="36994" y="3335800"/>
              <a:ext cx="1311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Main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(메인)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6" name="Google Shape;216;p36"/>
            <p:cNvSpPr txBox="1"/>
            <p:nvPr/>
          </p:nvSpPr>
          <p:spPr>
            <a:xfrm>
              <a:off x="3076863" y="3334750"/>
              <a:ext cx="1311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Diary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(다이어리)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7" name="Google Shape;217;p36"/>
            <p:cNvSpPr txBox="1"/>
            <p:nvPr/>
          </p:nvSpPr>
          <p:spPr>
            <a:xfrm>
              <a:off x="4687972" y="3335800"/>
              <a:ext cx="1216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Photo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(사진첩)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8" name="Google Shape;218;p36"/>
            <p:cNvSpPr txBox="1"/>
            <p:nvPr/>
          </p:nvSpPr>
          <p:spPr>
            <a:xfrm>
              <a:off x="6121525" y="3334762"/>
              <a:ext cx="1514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Guest Book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(방명록)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9" name="Google Shape;219;p36"/>
            <p:cNvSpPr txBox="1"/>
            <p:nvPr/>
          </p:nvSpPr>
          <p:spPr>
            <a:xfrm>
              <a:off x="7775548" y="3328025"/>
              <a:ext cx="1375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Shop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Maven Pro"/>
                  <a:ea typeface="Maven Pro"/>
                  <a:cs typeface="Maven Pro"/>
                  <a:sym typeface="Maven Pro"/>
                </a:rPr>
                <a:t>(BGM쇼핑)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20" name="Google Shape;220;p36"/>
            <p:cNvSpPr txBox="1"/>
            <p:nvPr/>
          </p:nvSpPr>
          <p:spPr>
            <a:xfrm>
              <a:off x="7751725" y="1842726"/>
              <a:ext cx="1375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06</a:t>
              </a:r>
              <a:endParaRPr b="1" sz="7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21" name="Google Shape;221;p36"/>
            <p:cNvSpPr txBox="1"/>
            <p:nvPr/>
          </p:nvSpPr>
          <p:spPr>
            <a:xfrm>
              <a:off x="1626547" y="3328025"/>
              <a:ext cx="1174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Member</a:t>
              </a:r>
              <a:endParaRPr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(회원)</a:t>
              </a:r>
              <a:endParaRPr sz="2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0"/>
            <a:ext cx="9143990" cy="5143500"/>
          </a:xfrm>
          <a:prstGeom prst="rect">
            <a:avLst/>
          </a:prstGeom>
          <a:solidFill>
            <a:srgbClr val="777777"/>
          </a:solidFill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476000" y="466925"/>
            <a:ext cx="4149600" cy="2007300"/>
          </a:xfrm>
          <a:prstGeom prst="rect">
            <a:avLst/>
          </a:prstGeom>
          <a:solidFill>
            <a:srgbClr val="C7C7C7">
              <a:alpha val="80000"/>
            </a:srgbClr>
          </a:solidFill>
          <a:ln>
            <a:noFill/>
          </a:ln>
          <a:effectLst>
            <a:outerShdw blurRad="57150" rotWithShape="0" algn="bl" dir="5400000" dist="11430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776950" y="625650"/>
            <a:ext cx="24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>
                <a:latin typeface="Maven Pro"/>
                <a:ea typeface="Maven Pro"/>
                <a:cs typeface="Maven Pro"/>
                <a:sym typeface="Maven Pro"/>
              </a:rPr>
              <a:t>04. PHOTO</a:t>
            </a:r>
            <a:endParaRPr i="0" sz="30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2152725" y="1546025"/>
            <a:ext cx="16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" sz="3000">
                <a:latin typeface="Maven Pro"/>
                <a:ea typeface="Maven Pro"/>
                <a:cs typeface="Maven Pro"/>
                <a:sym typeface="Maven Pro"/>
              </a:rPr>
              <a:t>권순선</a:t>
            </a:r>
            <a:endParaRPr i="0" sz="30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개별 프로젝트 개요 (Photo)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35" name="Google Shape;235;p38"/>
          <p:cNvGraphicFramePr/>
          <p:nvPr/>
        </p:nvGraphicFramePr>
        <p:xfrm>
          <a:off x="190350" y="91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{8E894DE5-5F11-45D3-80FD-DD3EAEDDF74D}</a:tableStyleId>
              </a:tblPr>
              <a:tblGrid>
                <a:gridCol w="1770825"/>
                <a:gridCol w="7008125"/>
              </a:tblGrid>
              <a:tr h="4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프 로 젝 트 명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42World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담 당 업 무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Photo(사진첩)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내 용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Spring으로 이용한 사진첩 구현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FileUpload를 이용해 사진을 DB에 넣어보기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제목과 내용, 사진을 입력과 동시에 다음창에 띄워보기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ven Pro"/>
                        <a:buChar char="❖"/>
                      </a:pPr>
                      <a:r>
                        <a:rPr lang="ko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MySql을 이용한 입력된 데이터베이스 값을 불러오기 (Dbeaver 활용)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환 경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 OS 11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도 구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Eclipse, mySQL, Dbeaver, Draw io, Apache Tocat, Java dbcp, GitHub, Google Spread Sheet, Notion, Object aid, Oracle, My Batis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기 술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Java, Java Script, Jquery, Jsp, Spring, Json, SQL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제약조건, 순서도 (Photo)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41" name="Google Shape;241;p39"/>
          <p:cNvGraphicFramePr/>
          <p:nvPr/>
        </p:nvGraphicFramePr>
        <p:xfrm>
          <a:off x="330150" y="3258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{E0840F37-B67F-4BCC-B132-F28C9EB5C8C6}</a:tableStyleId>
              </a:tblPr>
              <a:tblGrid>
                <a:gridCol w="464850"/>
                <a:gridCol w="733300"/>
                <a:gridCol w="1007800"/>
                <a:gridCol w="382850"/>
                <a:gridCol w="471000"/>
                <a:gridCol w="734600"/>
                <a:gridCol w="811325"/>
                <a:gridCol w="572850"/>
              </a:tblGrid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 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Preply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작성자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권순선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Table설명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미니미홈피 댓글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Type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Default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KEY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SEQUENCE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2" name="Google Shape;242;p39"/>
          <p:cNvGraphicFramePr/>
          <p:nvPr/>
        </p:nvGraphicFramePr>
        <p:xfrm>
          <a:off x="330150" y="1206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{E0840F37-B67F-4BCC-B132-F28C9EB5C8C6}</a:tableStyleId>
              </a:tblPr>
              <a:tblGrid>
                <a:gridCol w="464850"/>
                <a:gridCol w="733300"/>
                <a:gridCol w="1007800"/>
                <a:gridCol w="382850"/>
                <a:gridCol w="471000"/>
                <a:gridCol w="734600"/>
                <a:gridCol w="811325"/>
                <a:gridCol w="572875"/>
              </a:tblGrid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 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Photo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작성자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권순선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Table설명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미니미홈피 사진첩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Type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NN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Default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KEY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Comment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NUMBER</a:t>
                      </a: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SEQUENCE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phtitle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제목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phcontent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내용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phphoto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phday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VARCHAR2(30)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날짜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memid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VARCHAR2(100)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회원 아이디</a:t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39"/>
          <p:cNvSpPr/>
          <p:nvPr/>
        </p:nvSpPr>
        <p:spPr>
          <a:xfrm>
            <a:off x="6809149" y="1078800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사진첩</a:t>
            </a:r>
            <a:endParaRPr sz="2000"/>
          </a:p>
        </p:txBody>
      </p:sp>
      <p:sp>
        <p:nvSpPr>
          <p:cNvPr id="244" name="Google Shape;244;p39"/>
          <p:cNvSpPr/>
          <p:nvPr/>
        </p:nvSpPr>
        <p:spPr>
          <a:xfrm>
            <a:off x="5627175" y="2066592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제목</a:t>
            </a:r>
            <a:endParaRPr sz="2000"/>
          </a:p>
        </p:txBody>
      </p:sp>
      <p:sp>
        <p:nvSpPr>
          <p:cNvPr id="245" name="Google Shape;245;p39"/>
          <p:cNvSpPr/>
          <p:nvPr/>
        </p:nvSpPr>
        <p:spPr>
          <a:xfrm>
            <a:off x="6809149" y="206950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사진</a:t>
            </a:r>
            <a:endParaRPr sz="2000"/>
          </a:p>
        </p:txBody>
      </p:sp>
      <p:sp>
        <p:nvSpPr>
          <p:cNvPr id="246" name="Google Shape;246;p39"/>
          <p:cNvSpPr/>
          <p:nvPr/>
        </p:nvSpPr>
        <p:spPr>
          <a:xfrm>
            <a:off x="7931056" y="206950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내용</a:t>
            </a:r>
            <a:endParaRPr sz="2000"/>
          </a:p>
        </p:txBody>
      </p:sp>
      <p:cxnSp>
        <p:nvCxnSpPr>
          <p:cNvPr id="247" name="Google Shape;247;p39"/>
          <p:cNvCxnSpPr>
            <a:endCxn id="245" idx="0"/>
          </p:cNvCxnSpPr>
          <p:nvPr/>
        </p:nvCxnSpPr>
        <p:spPr>
          <a:xfrm>
            <a:off x="7235149" y="1653104"/>
            <a:ext cx="600" cy="4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9"/>
          <p:cNvSpPr/>
          <p:nvPr/>
        </p:nvSpPr>
        <p:spPr>
          <a:xfrm>
            <a:off x="6339703" y="3104871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수정</a:t>
            </a:r>
            <a:endParaRPr sz="2000"/>
          </a:p>
        </p:txBody>
      </p:sp>
      <p:sp>
        <p:nvSpPr>
          <p:cNvPr id="249" name="Google Shape;249;p39"/>
          <p:cNvSpPr/>
          <p:nvPr/>
        </p:nvSpPr>
        <p:spPr>
          <a:xfrm>
            <a:off x="7326442" y="3104871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삭제</a:t>
            </a:r>
            <a:endParaRPr sz="2000"/>
          </a:p>
        </p:txBody>
      </p:sp>
      <p:cxnSp>
        <p:nvCxnSpPr>
          <p:cNvPr id="250" name="Google Shape;250;p39"/>
          <p:cNvCxnSpPr>
            <a:endCxn id="249" idx="0"/>
          </p:cNvCxnSpPr>
          <p:nvPr/>
        </p:nvCxnSpPr>
        <p:spPr>
          <a:xfrm>
            <a:off x="7239442" y="2643471"/>
            <a:ext cx="513600" cy="4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9"/>
          <p:cNvSpPr/>
          <p:nvPr/>
        </p:nvSpPr>
        <p:spPr>
          <a:xfrm>
            <a:off x="6808831" y="4021824"/>
            <a:ext cx="853200" cy="5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댓글</a:t>
            </a:r>
            <a:endParaRPr sz="2000"/>
          </a:p>
        </p:txBody>
      </p:sp>
      <p:cxnSp>
        <p:nvCxnSpPr>
          <p:cNvPr id="252" name="Google Shape;252;p39"/>
          <p:cNvCxnSpPr>
            <a:endCxn id="249" idx="2"/>
          </p:cNvCxnSpPr>
          <p:nvPr/>
        </p:nvCxnSpPr>
        <p:spPr>
          <a:xfrm flipH="1" rot="10800000">
            <a:off x="7244242" y="3673371"/>
            <a:ext cx="5088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9"/>
          <p:cNvCxnSpPr>
            <a:endCxn id="244" idx="0"/>
          </p:cNvCxnSpPr>
          <p:nvPr/>
        </p:nvCxnSpPr>
        <p:spPr>
          <a:xfrm flipH="1">
            <a:off x="6053775" y="1394292"/>
            <a:ext cx="751800" cy="67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9"/>
          <p:cNvCxnSpPr>
            <a:stCxn id="243" idx="3"/>
            <a:endCxn id="246" idx="0"/>
          </p:cNvCxnSpPr>
          <p:nvPr/>
        </p:nvCxnSpPr>
        <p:spPr>
          <a:xfrm>
            <a:off x="7662349" y="1363050"/>
            <a:ext cx="695400" cy="70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9"/>
          <p:cNvCxnSpPr>
            <a:endCxn id="248" idx="1"/>
          </p:cNvCxnSpPr>
          <p:nvPr/>
        </p:nvCxnSpPr>
        <p:spPr>
          <a:xfrm flipH="1" rot="-5400000">
            <a:off x="5827003" y="2876421"/>
            <a:ext cx="745800" cy="279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9"/>
          <p:cNvCxnSpPr>
            <a:stCxn id="246" idx="2"/>
            <a:endCxn id="249" idx="3"/>
          </p:cNvCxnSpPr>
          <p:nvPr/>
        </p:nvCxnSpPr>
        <p:spPr>
          <a:xfrm rot="5400000">
            <a:off x="7893106" y="2924654"/>
            <a:ext cx="751200" cy="17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9"/>
          <p:cNvCxnSpPr>
            <a:stCxn id="248" idx="3"/>
            <a:endCxn id="249" idx="1"/>
          </p:cNvCxnSpPr>
          <p:nvPr/>
        </p:nvCxnSpPr>
        <p:spPr>
          <a:xfrm>
            <a:off x="7192903" y="3389121"/>
            <a:ext cx="1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DB 엔티티 관계도, 프로젝트 트리 </a:t>
            </a: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(Photo)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50" y="1112350"/>
            <a:ext cx="3967575" cy="24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725" y="1018425"/>
            <a:ext cx="22098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725" y="2190000"/>
            <a:ext cx="23145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725" y="2780550"/>
            <a:ext cx="2000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725" y="3361575"/>
            <a:ext cx="2295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3725" y="3998250"/>
            <a:ext cx="1760604" cy="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6729" y="3998250"/>
            <a:ext cx="2688188" cy="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725" y="1661362"/>
            <a:ext cx="18192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요구 사항 정의서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76" name="Google Shape;276;p41"/>
          <p:cNvGraphicFramePr/>
          <p:nvPr/>
        </p:nvGraphicFramePr>
        <p:xfrm>
          <a:off x="259275" y="81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{E0840F37-B67F-4BCC-B132-F28C9EB5C8C6}</a:tableStyleId>
              </a:tblPr>
              <a:tblGrid>
                <a:gridCol w="442525"/>
                <a:gridCol w="636350"/>
                <a:gridCol w="382850"/>
                <a:gridCol w="608000"/>
                <a:gridCol w="876650"/>
                <a:gridCol w="945450"/>
                <a:gridCol w="608000"/>
                <a:gridCol w="608000"/>
                <a:gridCol w="608000"/>
                <a:gridCol w="608000"/>
                <a:gridCol w="414025"/>
                <a:gridCol w="681550"/>
                <a:gridCol w="608000"/>
                <a:gridCol w="608000"/>
              </a:tblGrid>
              <a:tr h="334550">
                <a:tc gridSpan="2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구분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요구ID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내용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비고 </a:t>
                      </a:r>
                      <a:endParaRPr b="1" sz="10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396200">
                <a:tc gridSpan="2" rowSpan="4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User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-Service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KSS-001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 넣을 수 있는 기능을 넣는다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KSS-002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사진의 대한 내용을 쓸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KSS-003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댓글을 쓸 수 있고 삭제할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KSS-004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사진첩을 올렸을 때 수정하고 삭제할 수 있게 한다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row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Functional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-Technology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KSS-007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사진을 올릴 수 있게 fliupload 기능을 사용한다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KSS-008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제목, 사진, 내용을 입력할 수 있게 create기능을 쓴다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KSS-009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제목, 내용을 수정할 수 있게 update기능을 쓴다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96200">
                <a:tc gridSpan="2" rowSpan="2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Non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Functional Requirement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-Protection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&amp;Change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KSS-010 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각각의 사용자가 자기 미니홈피에 사진을 올릴 수 있도록 한다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14400"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6350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KSS-011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데이터가 들어갈 수 있게 db연동을  잘 연결해 놓는다</a:t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Photo.ucls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21375" cy="42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89825"/>
            <a:ext cx="6379713" cy="42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4419600" y="265555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사진첩 첫 페이지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사용 프로그램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08825"/>
            <a:ext cx="8304848" cy="42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5" y="664025"/>
            <a:ext cx="3255150" cy="28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21" y="3564925"/>
            <a:ext cx="42492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450" y="789825"/>
            <a:ext cx="4140007" cy="2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5246150" y="3818775"/>
            <a:ext cx="34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 올리기 화면,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사진 선택하고 제목과 내용을 작성,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작성 후 다음 페이지 LIST 화면을 띄워준다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AutoNum type="arabicPeriod"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23225"/>
            <a:ext cx="3232425" cy="12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923425"/>
            <a:ext cx="3232425" cy="12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228600" y="770625"/>
            <a:ext cx="3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기본적으로 파일 업로드 하기 위한 dependency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228600" y="2536900"/>
            <a:ext cx="32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대용량 파일을 서버로 업로드하는 기능을 제공한다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228600" y="4169300"/>
            <a:ext cx="323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jsp 파일 업로드 처리 할 때 필요한 </a:t>
            </a:r>
            <a:r>
              <a:rPr lang="ko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dependency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쇼핑몰 등 상품 이미지가 필요한 곳이 있을 시 등록 할 때 사용 된다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2775702" y="2278289"/>
            <a:ext cx="685200" cy="2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pom.xml</a:t>
            </a:r>
            <a:endParaRPr sz="900"/>
          </a:p>
        </p:txBody>
      </p:sp>
      <p:sp>
        <p:nvSpPr>
          <p:cNvPr id="310" name="Google Shape;310;p45"/>
          <p:cNvSpPr/>
          <p:nvPr/>
        </p:nvSpPr>
        <p:spPr>
          <a:xfrm>
            <a:off x="2775701" y="2923425"/>
            <a:ext cx="685200" cy="2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pom.xml</a:t>
            </a:r>
            <a:endParaRPr sz="900"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350" y="1214825"/>
            <a:ext cx="51046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/>
        </p:nvSpPr>
        <p:spPr>
          <a:xfrm>
            <a:off x="3889450" y="2250450"/>
            <a:ext cx="478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ven Pro"/>
              <a:buAutoNum type="arabicPeriod"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servlet-context.xml에 bean을 설정해서 파일을 처리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ven Pro"/>
              <a:buAutoNum type="arabicPeriod"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maxlnMemorysize와 maxUploadSize를 설정 할 수 있다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aven Pro"/>
              <a:buAutoNum type="arabicPeriod"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스프링은 기본으로 제공하는 MultipartResolver는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CommmnosMultipartResolver이고 CommmnsMultipartResolver는 Commons FileUpload API를 이용해서 Multipart를 처리할 수 있다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aven Pro"/>
              <a:buAutoNum type="arabicPeriod"/>
            </a:pPr>
            <a:r>
              <a:rPr lang="ko" sz="11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설정 시 id값은 반드시 MultipartResolver로 설정</a:t>
            </a:r>
            <a:endParaRPr sz="11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13" name="Google Shape;313;p45"/>
          <p:cNvGraphicFramePr/>
          <p:nvPr/>
        </p:nvGraphicFramePr>
        <p:xfrm>
          <a:off x="4354650" y="367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{8E894DE5-5F11-45D3-80FD-DD3EAEDDF74D}</a:tableStyleId>
              </a:tblPr>
              <a:tblGrid>
                <a:gridCol w="1344575"/>
                <a:gridCol w="2321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property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설명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maxlnMemorysize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메모리상에서 유지하는 최대의 크기 설정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maxUploadSize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한번에 전달될 수 있는 최대의 크기 설정</a:t>
                      </a:r>
                      <a:endParaRPr b="1" sz="10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p45"/>
          <p:cNvSpPr/>
          <p:nvPr/>
        </p:nvSpPr>
        <p:spPr>
          <a:xfrm>
            <a:off x="7621450" y="1951675"/>
            <a:ext cx="13368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servlet-context.xml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2.	</a:t>
            </a: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7" y="789825"/>
            <a:ext cx="5288066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160217" y="3040750"/>
            <a:ext cx="528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파일 업로드를 할 때 form의 enctype = multipart/form-data를 작성한다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그래야 MultipartResolver가 multipartFile객체를 컨트롤러에 전달할 수 있다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input태그를 하나 만들어 파일을 선택할수 있게 타입을 file로 지정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accpt는 . 으로 시작되는 확장자를 선택할 수 있도록 지정 (type을 file로 지정할 시 사용할 수 있다)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다음 작성하기 버튼을 만들어 주고 id는 files_send로 정해준다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4627592" y="2629875"/>
            <a:ext cx="8205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photo2.jsp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17" y="789825"/>
            <a:ext cx="3365200" cy="41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/>
          <p:nvPr/>
        </p:nvSpPr>
        <p:spPr>
          <a:xfrm>
            <a:off x="8145517" y="789825"/>
            <a:ext cx="820500" cy="3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photo2.jsp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25" name="Google Shape;325;p46"/>
          <p:cNvCxnSpPr/>
          <p:nvPr/>
        </p:nvCxnSpPr>
        <p:spPr>
          <a:xfrm flipH="1">
            <a:off x="1993342" y="2587375"/>
            <a:ext cx="578400" cy="46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46"/>
          <p:cNvCxnSpPr/>
          <p:nvPr/>
        </p:nvCxnSpPr>
        <p:spPr>
          <a:xfrm flipH="1" rot="10800000">
            <a:off x="4447792" y="3799100"/>
            <a:ext cx="1336800" cy="46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6"/>
          <p:cNvSpPr txBox="1"/>
          <p:nvPr/>
        </p:nvSpPr>
        <p:spPr>
          <a:xfrm>
            <a:off x="160217" y="4109075"/>
            <a:ext cx="43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작성하기 버튼을 누를시 form id=ajaxform으로 이동하여 ajax를 실행 시킨다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FormData를 이용해서 이미지 전달하는 역할을 시킨다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성공시 로그인한 회원의 리스트에 업로드가 된다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739075"/>
            <a:ext cx="6105276" cy="22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33000"/>
            <a:ext cx="3117228" cy="1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825" y="3550700"/>
            <a:ext cx="4868175" cy="14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/>
          <p:nvPr/>
        </p:nvSpPr>
        <p:spPr>
          <a:xfrm>
            <a:off x="5135350" y="2640133"/>
            <a:ext cx="11025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2313800" y="3333000"/>
            <a:ext cx="9498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FileController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38" name="Google Shape;338;p47"/>
          <p:cNvCxnSpPr/>
          <p:nvPr/>
        </p:nvCxnSpPr>
        <p:spPr>
          <a:xfrm>
            <a:off x="2540475" y="1774425"/>
            <a:ext cx="2266800" cy="175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7"/>
          <p:cNvSpPr txBox="1"/>
          <p:nvPr/>
        </p:nvSpPr>
        <p:spPr>
          <a:xfrm>
            <a:off x="152400" y="2953550"/>
            <a:ext cx="31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절대 경로를 담아 두기 위해 absolutePath를 선언하고 상대경로를 찾아 절대경로로 지정해준다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40" name="Google Shape;340;p47"/>
          <p:cNvCxnSpPr/>
          <p:nvPr/>
        </p:nvCxnSpPr>
        <p:spPr>
          <a:xfrm flipH="1">
            <a:off x="1837075" y="3384700"/>
            <a:ext cx="46800" cy="68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7"/>
          <p:cNvSpPr txBox="1"/>
          <p:nvPr/>
        </p:nvSpPr>
        <p:spPr>
          <a:xfrm>
            <a:off x="4947951" y="2852983"/>
            <a:ext cx="412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PhotoController에서 multi를 넘겨 받고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DB에 저장될 파일명을 null로 선언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회원이 올린 이미지가 저장될 서버 디렉토리의 절대 경로를 통해 path를 만들어 준다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ven Pro"/>
                <a:ea typeface="Maven Pro"/>
                <a:cs typeface="Maven Pro"/>
                <a:sym typeface="Maven Pro"/>
              </a:rPr>
              <a:t>만약 디렉토리가 없을 경우 새로 만들어진다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42" name="Google Shape;342;p47"/>
          <p:cNvCxnSpPr/>
          <p:nvPr/>
        </p:nvCxnSpPr>
        <p:spPr>
          <a:xfrm flipH="1" rot="10800000">
            <a:off x="3173650" y="4447925"/>
            <a:ext cx="1188300" cy="33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7"/>
          <p:cNvSpPr txBox="1"/>
          <p:nvPr/>
        </p:nvSpPr>
        <p:spPr>
          <a:xfrm>
            <a:off x="6335425" y="1323225"/>
            <a:ext cx="263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RequestMapping의 method는 POST이며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create의 방식에 생성과 같은 방식이다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consumes를 이용하여 dto가 아닌 데이터를 받는다는고 정의해준다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requestparam으로 가져올 데이터를 입력하고 타입설정해주고 변수명을 지정해준다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38" y="2570125"/>
            <a:ext cx="3453374" cy="240078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9825"/>
            <a:ext cx="5233426" cy="1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75775"/>
            <a:ext cx="3971925" cy="149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8"/>
          <p:cNvCxnSpPr/>
          <p:nvPr/>
        </p:nvCxnSpPr>
        <p:spPr>
          <a:xfrm flipH="1">
            <a:off x="2587300" y="2274700"/>
            <a:ext cx="1633800" cy="82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8"/>
          <p:cNvCxnSpPr/>
          <p:nvPr/>
        </p:nvCxnSpPr>
        <p:spPr>
          <a:xfrm>
            <a:off x="3892800" y="3486325"/>
            <a:ext cx="17745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8"/>
          <p:cNvSpPr/>
          <p:nvPr/>
        </p:nvSpPr>
        <p:spPr>
          <a:xfrm>
            <a:off x="4416525" y="789825"/>
            <a:ext cx="969000" cy="2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FileController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5385825" y="789825"/>
            <a:ext cx="35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업로드한 파일의 이름을 originalFile에 일단 저장 시킨다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uuid에 랜덤한 문자열을 생성해준다음 uid에 저장시켜준다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originalFile의 . 뒤로 확장자를 따로 lastIndex에 저장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originalFile의 . 앞으로 파일명을 따로 filename에 저장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56" name="Google Shape;356;p48"/>
          <p:cNvCxnSpPr>
            <a:stCxn id="355" idx="1"/>
          </p:cNvCxnSpPr>
          <p:nvPr/>
        </p:nvCxnSpPr>
        <p:spPr>
          <a:xfrm flipH="1">
            <a:off x="3728625" y="1190025"/>
            <a:ext cx="1657200" cy="66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8"/>
          <p:cNvSpPr txBox="1"/>
          <p:nvPr/>
        </p:nvSpPr>
        <p:spPr>
          <a:xfrm>
            <a:off x="152400" y="4167025"/>
            <a:ext cx="415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ext라는 변수를 null로 선언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lastIndex가 -1인 경우 공백으로 들어간다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-1이 아닌 경우 filename_랜덤된 문자열.jpg로 만들어 saveFile에 저장된다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58" name="Google Shape;358;p48"/>
          <p:cNvCxnSpPr/>
          <p:nvPr/>
        </p:nvCxnSpPr>
        <p:spPr>
          <a:xfrm flipH="1" rot="10800000">
            <a:off x="2986050" y="4096175"/>
            <a:ext cx="78300" cy="33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48"/>
          <p:cNvSpPr txBox="1"/>
          <p:nvPr/>
        </p:nvSpPr>
        <p:spPr>
          <a:xfrm>
            <a:off x="5492150" y="1756175"/>
            <a:ext cx="35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절대 경로 + / + 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filename_랜덤된 문자열.jpg을 serverFile이라는 새로운 파일에 저장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파일 저장이 실패시 null값 빈공백으로 저장된다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새로 저장된 saveFile을 phphoto로 가져와 dto로 저장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5.	Photo (File Upload)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380625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218825"/>
            <a:ext cx="8429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8" y="691425"/>
            <a:ext cx="4189849" cy="20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2932650" y="3830025"/>
            <a:ext cx="7821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PhotoDAO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9" name="Google Shape;369;p49"/>
          <p:cNvSpPr/>
          <p:nvPr/>
        </p:nvSpPr>
        <p:spPr>
          <a:xfrm>
            <a:off x="7865675" y="4218825"/>
            <a:ext cx="9450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PhotoMapper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70" name="Google Shape;370;p49"/>
          <p:cNvCxnSpPr/>
          <p:nvPr/>
        </p:nvCxnSpPr>
        <p:spPr>
          <a:xfrm flipH="1">
            <a:off x="1485225" y="3830025"/>
            <a:ext cx="844200" cy="45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9"/>
          <p:cNvSpPr txBox="1"/>
          <p:nvPr/>
        </p:nvSpPr>
        <p:spPr>
          <a:xfrm>
            <a:off x="1648800" y="2624575"/>
            <a:ext cx="12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list에 출력된 화면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3757100" y="3399525"/>
            <a:ext cx="378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mybatis에서 dbcp를 실행 시켜주고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mapper에 phid인 경우 </a:t>
            </a:r>
            <a:r>
              <a:rPr lang="ko" sz="1000">
                <a:solidFill>
                  <a:schemeClr val="dk1"/>
                </a:solidFill>
              </a:rPr>
              <a:t>SEQUENCE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를 디비에 먼저 설정 시켜주고 설정해둔 </a:t>
            </a:r>
            <a:r>
              <a:rPr lang="ko" sz="1000">
                <a:solidFill>
                  <a:schemeClr val="dk1"/>
                </a:solidFill>
              </a:rPr>
              <a:t>SEQUENCE</a:t>
            </a: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이름_nextval을 입력해 주면 자동으로 phid에서 숫자가 들어간다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49"/>
          <p:cNvSpPr txBox="1"/>
          <p:nvPr/>
        </p:nvSpPr>
        <p:spPr>
          <a:xfrm>
            <a:off x="5398775" y="2734125"/>
            <a:ext cx="341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dto로 가져온 saveFile이 잘왔는지 sysout으로 확인 해본다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잘왔다면 memid와 제목, 내용을 세팅하고 memid를 세팅을 안할시 생성되지 못하고 작성버튼이 실행이 되지 않는다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207" y="1516800"/>
            <a:ext cx="3876463" cy="115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9"/>
          <p:cNvCxnSpPr/>
          <p:nvPr/>
        </p:nvCxnSpPr>
        <p:spPr>
          <a:xfrm flipH="1">
            <a:off x="1626050" y="2603125"/>
            <a:ext cx="3760500" cy="77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6" name="Google Shape;37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4188" y="863700"/>
            <a:ext cx="1489132" cy="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/>
        </p:nvSpPr>
        <p:spPr>
          <a:xfrm>
            <a:off x="6551375" y="821025"/>
            <a:ext cx="23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FileController를 fileup이라 전역 변수를 선언 해주고 Autowired로 지정 해준다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78" name="Google Shape;378;p49"/>
          <p:cNvCxnSpPr/>
          <p:nvPr/>
        </p:nvCxnSpPr>
        <p:spPr>
          <a:xfrm>
            <a:off x="6032925" y="1171725"/>
            <a:ext cx="145500" cy="3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2" y="778938"/>
            <a:ext cx="3736134" cy="2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6.	Photo (Update)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5" name="Google Shape;3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76" y="2971050"/>
            <a:ext cx="4962524" cy="2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/>
          <p:nvPr/>
        </p:nvSpPr>
        <p:spPr>
          <a:xfrm>
            <a:off x="3232357" y="38224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3267582" y="41624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/>
          <p:nvPr/>
        </p:nvSpPr>
        <p:spPr>
          <a:xfrm>
            <a:off x="2798732" y="2516950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3953375" y="1944450"/>
            <a:ext cx="35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model로 photoDTO2에서 제목과 내용을 받아 오는걸 볼수 있다 값을 받아오고 up2.do 멤핑으로 이동해 업데이트 해주면서 memid에 맞는 곳 리스트로 넘어간다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0" name="Google Shape;390;p50"/>
          <p:cNvSpPr/>
          <p:nvPr/>
        </p:nvSpPr>
        <p:spPr>
          <a:xfrm>
            <a:off x="4349082" y="4678500"/>
            <a:ext cx="7821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up.jsp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094" y="778938"/>
            <a:ext cx="496252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0"/>
          <p:cNvCxnSpPr>
            <a:stCxn id="386" idx="0"/>
            <a:endCxn id="393" idx="2"/>
          </p:cNvCxnSpPr>
          <p:nvPr/>
        </p:nvCxnSpPr>
        <p:spPr>
          <a:xfrm flipH="1" rot="5400000">
            <a:off x="2014957" y="2030550"/>
            <a:ext cx="1895400" cy="16884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50"/>
          <p:cNvSpPr/>
          <p:nvPr/>
        </p:nvSpPr>
        <p:spPr>
          <a:xfrm>
            <a:off x="1727519" y="1715774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50"/>
          <p:cNvCxnSpPr>
            <a:stCxn id="387" idx="1"/>
            <a:endCxn id="393" idx="3"/>
          </p:cNvCxnSpPr>
          <p:nvPr/>
        </p:nvCxnSpPr>
        <p:spPr>
          <a:xfrm rot="10800000">
            <a:off x="2509482" y="1821250"/>
            <a:ext cx="758100" cy="2446800"/>
          </a:xfrm>
          <a:prstGeom prst="bentConnector3">
            <a:avLst>
              <a:gd fmla="val 7213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50"/>
          <p:cNvSpPr/>
          <p:nvPr/>
        </p:nvSpPr>
        <p:spPr>
          <a:xfrm>
            <a:off x="7849332" y="1599825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361507" y="30641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0"/>
          <p:cNvSpPr/>
          <p:nvPr/>
        </p:nvSpPr>
        <p:spPr>
          <a:xfrm>
            <a:off x="4727207" y="7789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50"/>
          <p:cNvCxnSpPr>
            <a:stCxn id="397" idx="1"/>
            <a:endCxn id="396" idx="0"/>
          </p:cNvCxnSpPr>
          <p:nvPr/>
        </p:nvCxnSpPr>
        <p:spPr>
          <a:xfrm flipH="1">
            <a:off x="936107" y="884550"/>
            <a:ext cx="3791100" cy="2179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488" y="2992538"/>
            <a:ext cx="38957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3400" y="3963900"/>
            <a:ext cx="37147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/>
          <p:nvPr/>
        </p:nvSpPr>
        <p:spPr>
          <a:xfrm>
            <a:off x="8000932" y="3261000"/>
            <a:ext cx="11043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ven Pro"/>
                <a:ea typeface="Maven Pro"/>
                <a:cs typeface="Maven Pro"/>
                <a:sym typeface="Maven Pro"/>
              </a:rPr>
              <a:t>PhotoController</a:t>
            </a:r>
            <a:endParaRPr b="1" sz="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5209500" y="3573600"/>
            <a:ext cx="37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하나의 게시물을 가져오기 위해 photoDTO2로 리턴 시켜준다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3" name="Google Shape;403;p50"/>
          <p:cNvSpPr/>
          <p:nvPr/>
        </p:nvSpPr>
        <p:spPr>
          <a:xfrm>
            <a:off x="5619357" y="3064150"/>
            <a:ext cx="11490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50"/>
          <p:cNvCxnSpPr/>
          <p:nvPr/>
        </p:nvCxnSpPr>
        <p:spPr>
          <a:xfrm rot="10800000">
            <a:off x="2955825" y="2007250"/>
            <a:ext cx="2634600" cy="116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7.	Photo (Update)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9825"/>
            <a:ext cx="70104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0" y="2448650"/>
            <a:ext cx="3004349" cy="2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700" y="2495550"/>
            <a:ext cx="2803650" cy="2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599450"/>
            <a:ext cx="70389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1"/>
          <p:cNvSpPr txBox="1"/>
          <p:nvPr/>
        </p:nvSpPr>
        <p:spPr>
          <a:xfrm>
            <a:off x="7894975" y="91457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7885200" y="159192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3737450" y="3349500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7" name="Google Shape;417;p51"/>
          <p:cNvSpPr txBox="1"/>
          <p:nvPr/>
        </p:nvSpPr>
        <p:spPr>
          <a:xfrm>
            <a:off x="7455600" y="3349488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수정 후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Photo (Delete)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5" y="2208600"/>
            <a:ext cx="40290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5" y="3385675"/>
            <a:ext cx="33528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75" y="4237413"/>
            <a:ext cx="25717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75" y="1370700"/>
            <a:ext cx="36957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/>
        </p:nvSpPr>
        <p:spPr>
          <a:xfrm>
            <a:off x="5162759" y="2999675"/>
            <a:ext cx="34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1.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delete할 회원의 사진 아이디를 알려줄 수 있게 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5167713" y="3359933"/>
            <a:ext cx="332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2.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request해서 회원아이디를 받아온다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회원아이디에 맞게 삭제 할 사진 아이디를 지정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삭제하고 나서 해당 페이지를 새로고침하여 삭제된걸 바로 확인할 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905094" y="14317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999969" y="2208587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2"/>
          <p:cNvSpPr/>
          <p:nvPr/>
        </p:nvSpPr>
        <p:spPr>
          <a:xfrm>
            <a:off x="1150119" y="269476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704969" y="33894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1983019" y="3600612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500344" y="4229387"/>
            <a:ext cx="7821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52"/>
          <p:cNvCxnSpPr>
            <a:stCxn id="429" idx="2"/>
            <a:endCxn id="430" idx="0"/>
          </p:cNvCxnSpPr>
          <p:nvPr/>
        </p:nvCxnSpPr>
        <p:spPr>
          <a:xfrm>
            <a:off x="1296144" y="1642912"/>
            <a:ext cx="94800" cy="56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52"/>
          <p:cNvCxnSpPr>
            <a:stCxn id="430" idx="2"/>
            <a:endCxn id="431" idx="0"/>
          </p:cNvCxnSpPr>
          <p:nvPr/>
        </p:nvCxnSpPr>
        <p:spPr>
          <a:xfrm>
            <a:off x="1391019" y="2419787"/>
            <a:ext cx="150300" cy="27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52"/>
          <p:cNvCxnSpPr>
            <a:stCxn id="431" idx="2"/>
            <a:endCxn id="432" idx="0"/>
          </p:cNvCxnSpPr>
          <p:nvPr/>
        </p:nvCxnSpPr>
        <p:spPr>
          <a:xfrm flipH="1">
            <a:off x="1095969" y="2905962"/>
            <a:ext cx="445200" cy="48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52"/>
          <p:cNvCxnSpPr>
            <a:stCxn id="432" idx="3"/>
          </p:cNvCxnSpPr>
          <p:nvPr/>
        </p:nvCxnSpPr>
        <p:spPr>
          <a:xfrm>
            <a:off x="1487069" y="3495012"/>
            <a:ext cx="467700" cy="20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2"/>
          <p:cNvCxnSpPr>
            <a:stCxn id="433" idx="2"/>
            <a:endCxn id="434" idx="3"/>
          </p:cNvCxnSpPr>
          <p:nvPr/>
        </p:nvCxnSpPr>
        <p:spPr>
          <a:xfrm flipH="1">
            <a:off x="1282369" y="3811812"/>
            <a:ext cx="1091700" cy="52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2"/>
          <p:cNvSpPr txBox="1"/>
          <p:nvPr/>
        </p:nvSpPr>
        <p:spPr>
          <a:xfrm>
            <a:off x="5148520" y="4085634"/>
            <a:ext cx="33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3.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dao.delete &gt; dao로 넘어가 mybatis로 맵퍼를 실행 시켜주기로 한다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5145725" y="4514607"/>
            <a:ext cx="33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4. </a:t>
            </a: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sql문으로 phid = 사진 아이디를 통해 삭제하도록 해준다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67975" y="1077600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1번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67975" y="1915600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4" name="Google Shape;444;p52"/>
          <p:cNvSpPr txBox="1"/>
          <p:nvPr/>
        </p:nvSpPr>
        <p:spPr>
          <a:xfrm>
            <a:off x="67975" y="3110588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67975" y="3932325"/>
            <a:ext cx="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lang="ko" sz="1200">
                <a:latin typeface="Maven Pro"/>
                <a:ea typeface="Maven Pro"/>
                <a:cs typeface="Maven Pro"/>
                <a:sym typeface="Maven Pro"/>
              </a:rPr>
              <a:t>번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450" y="938700"/>
            <a:ext cx="1921175" cy="20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7350" y="1138275"/>
            <a:ext cx="2375874" cy="1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 txBox="1"/>
          <p:nvPr/>
        </p:nvSpPr>
        <p:spPr>
          <a:xfrm>
            <a:off x="4935258" y="637425"/>
            <a:ext cx="5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 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7317858" y="680050"/>
            <a:ext cx="5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삭제 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50" name="Google Shape;450;p52"/>
          <p:cNvCxnSpPr/>
          <p:nvPr/>
        </p:nvCxnSpPr>
        <p:spPr>
          <a:xfrm>
            <a:off x="5995925" y="823275"/>
            <a:ext cx="815400" cy="2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3667448" cy="40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Photo (List)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100" y="2366300"/>
            <a:ext cx="28194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68775"/>
            <a:ext cx="42195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049" y="789825"/>
            <a:ext cx="2610325" cy="154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3"/>
          <p:cNvCxnSpPr/>
          <p:nvPr/>
        </p:nvCxnSpPr>
        <p:spPr>
          <a:xfrm flipH="1" rot="10800000">
            <a:off x="2902150" y="1321750"/>
            <a:ext cx="2580600" cy="4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7925" y="4412800"/>
            <a:ext cx="39624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800575" y="2045450"/>
            <a:ext cx="201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전체 리스트를 보여주기 위해 List&lt;&gt;를 이용하여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forEach문을 사용해 목록을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불러 올수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ven Pro"/>
                <a:ea typeface="Maven Pro"/>
                <a:cs typeface="Maven Pro"/>
                <a:sym typeface="Maven Pro"/>
              </a:rPr>
              <a:t>mainReadAll로 memid를 불러와 개인의 리스트를 띄울 수 있다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2321702" y="10419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제목과 날짜를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1340027" y="15872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사진을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1408502" y="1910391"/>
            <a:ext cx="13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내용을 나타냄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6521049" y="4023150"/>
            <a:ext cx="214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회원 한명의 전체 게시물 가져오기</a:t>
            </a:r>
            <a:endParaRPr sz="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팀 프로젝트 개요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13" name="Google Shape;113;p27"/>
          <p:cNvGraphicFramePr/>
          <p:nvPr/>
        </p:nvGraphicFramePr>
        <p:xfrm>
          <a:off x="174669" y="782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{8E894DE5-5F11-45D3-80FD-DD3EAEDDF74D}</a:tableStyleId>
              </a:tblPr>
              <a:tblGrid>
                <a:gridCol w="1770825"/>
                <a:gridCol w="7008125"/>
              </a:tblGrid>
              <a:tr h="4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프 로 젝 트 명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42World - 우리들의 사이월드 (레퍼런스 : 구 싸이월드)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설 명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Spring을 활용한 MVC2패턴 사회 관계망 서비스(SNS) 플랫폼 구축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목 표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사용자간 소통 가능한 커뮤니티 구현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외부 API를 활용한 다양한 서비스 제공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Spring 프레임워크의 MVC2 패턴 기반의 웹사이트 구현</a:t>
                      </a:r>
                      <a:endParaRPr b="1">
                        <a:solidFill>
                          <a:srgbClr val="FF2600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ven Pro"/>
                        <a:buChar char="❖"/>
                      </a:pPr>
                      <a:r>
                        <a:rPr lang="ko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팀 별 프로젝트를 통하여 팀 워크를 경험, 문제 해결과 공유를 통한 동반 성장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개 발 환 경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Windows 10, Mac OS 10, 11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도 구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Eclipse, Spring, ORACLE, Dbeaver, Draw io, Apache Tomcat, Java JDBC, GitHub,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Google Spread Sheet, Notion, Object aid, Oracle, My Batis dbcp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Figma, Docker, Kakao Map API, Google Fonts, Font Awesome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사 용 기 술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Java, Java Script, Jquery, Jsp, Spring, Json, SQL, CSS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결 과</a:t>
                      </a:r>
                      <a:endParaRPr b="1" sz="18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로그인 후 개인의 홈페이지, 미니룸 꾸미기, 프로필 설정, 다이어리, 사진첩, 방명록, BGM 쇼핑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Preply (List)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2" y="917851"/>
            <a:ext cx="24479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2" y="1822126"/>
            <a:ext cx="25146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82" y="4040851"/>
            <a:ext cx="38481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082" y="1278026"/>
            <a:ext cx="51720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/>
          <p:nvPr/>
        </p:nvSpPr>
        <p:spPr>
          <a:xfrm>
            <a:off x="5416773" y="13411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"/>
          <p:cNvSpPr/>
          <p:nvPr/>
        </p:nvSpPr>
        <p:spPr>
          <a:xfrm>
            <a:off x="779198" y="13336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54"/>
          <p:cNvCxnSpPr>
            <a:stCxn id="477" idx="3"/>
            <a:endCxn id="476" idx="1"/>
          </p:cNvCxnSpPr>
          <p:nvPr/>
        </p:nvCxnSpPr>
        <p:spPr>
          <a:xfrm>
            <a:off x="2011898" y="1482321"/>
            <a:ext cx="34050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54"/>
          <p:cNvSpPr txBox="1"/>
          <p:nvPr/>
        </p:nvSpPr>
        <p:spPr>
          <a:xfrm>
            <a:off x="6706657" y="2171551"/>
            <a:ext cx="19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리스트를 출력한 모습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4716769" y="2722401"/>
            <a:ext cx="222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url : plist.do 해당 Controller로 이동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타입은 GET으로 설정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데이터로는 사진아이디를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성공시  html리스트를 출력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ven Pro"/>
                <a:ea typeface="Maven Pro"/>
                <a:cs typeface="Maven Pro"/>
                <a:sym typeface="Maven Pro"/>
              </a:rPr>
              <a:t>에러시 콘솔창에 안불러온다는 메시지 출력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1" name="Google Shape;481;p54"/>
          <p:cNvSpPr/>
          <p:nvPr/>
        </p:nvSpPr>
        <p:spPr>
          <a:xfrm>
            <a:off x="1097931" y="1897151"/>
            <a:ext cx="914100" cy="2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54"/>
          <p:cNvCxnSpPr>
            <a:stCxn id="481" idx="0"/>
            <a:endCxn id="477" idx="2"/>
          </p:cNvCxnSpPr>
          <p:nvPr/>
        </p:nvCxnSpPr>
        <p:spPr>
          <a:xfrm rot="10800000">
            <a:off x="1395681" y="1631051"/>
            <a:ext cx="159300" cy="26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54"/>
          <p:cNvSpPr/>
          <p:nvPr/>
        </p:nvSpPr>
        <p:spPr>
          <a:xfrm>
            <a:off x="1315073" y="2861571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4"/>
          <p:cNvSpPr/>
          <p:nvPr/>
        </p:nvSpPr>
        <p:spPr>
          <a:xfrm>
            <a:off x="1350748" y="4118296"/>
            <a:ext cx="1232700" cy="2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54"/>
          <p:cNvCxnSpPr>
            <a:stCxn id="483" idx="0"/>
            <a:endCxn id="481" idx="2"/>
          </p:cNvCxnSpPr>
          <p:nvPr/>
        </p:nvCxnSpPr>
        <p:spPr>
          <a:xfrm rot="10800000">
            <a:off x="1554923" y="2100771"/>
            <a:ext cx="376500" cy="76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4"/>
          <p:cNvCxnSpPr>
            <a:stCxn id="484" idx="0"/>
            <a:endCxn id="483" idx="2"/>
          </p:cNvCxnSpPr>
          <p:nvPr/>
        </p:nvCxnSpPr>
        <p:spPr>
          <a:xfrm rot="10800000">
            <a:off x="1931398" y="3158896"/>
            <a:ext cx="35700" cy="95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	Preply (입력)</a:t>
            </a:r>
            <a:endParaRPr b="1"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2" name="Google Shape;4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300" y="943400"/>
            <a:ext cx="66389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75" y="3118688"/>
            <a:ext cx="28479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00" y="2582900"/>
            <a:ext cx="56102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075" y="3664000"/>
            <a:ext cx="38957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00" y="3232975"/>
            <a:ext cx="42862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100" y="939850"/>
            <a:ext cx="1737731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/>
          <p:nvPr/>
        </p:nvSpPr>
        <p:spPr>
          <a:xfrm>
            <a:off x="2660525" y="3511600"/>
            <a:ext cx="177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00"/>
                </a:solidFill>
              </a:rPr>
              <a:t>prelylist는 댓글이 나타나는 자리</a:t>
            </a:r>
            <a:endParaRPr sz="900">
              <a:solidFill>
                <a:srgbClr val="FFFF00"/>
              </a:solidFill>
            </a:endParaRPr>
          </a:p>
        </p:txBody>
      </p:sp>
      <p:sp>
        <p:nvSpPr>
          <p:cNvPr id="499" name="Google Shape;499;p55"/>
          <p:cNvSpPr/>
          <p:nvPr/>
        </p:nvSpPr>
        <p:spPr>
          <a:xfrm>
            <a:off x="1663575" y="4324419"/>
            <a:ext cx="782100" cy="32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3732" y="1612551"/>
            <a:ext cx="51720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/>
        </p:nvSpPr>
        <p:spPr>
          <a:xfrm>
            <a:off x="4057075" y="1684525"/>
            <a:ext cx="182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ven Pro"/>
                <a:ea typeface="Maven Pro"/>
                <a:cs typeface="Maven Pro"/>
                <a:sym typeface="Maven Pro"/>
              </a:rPr>
              <a:t>입력했을 시 댓글이 나타난다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2" name="Google Shape;502;p55"/>
          <p:cNvSpPr/>
          <p:nvPr/>
        </p:nvSpPr>
        <p:spPr>
          <a:xfrm>
            <a:off x="688125" y="899250"/>
            <a:ext cx="397200" cy="20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" name="Google Shape;503;p55"/>
          <p:cNvCxnSpPr>
            <a:stCxn id="502" idx="1"/>
            <a:endCxn id="499" idx="1"/>
          </p:cNvCxnSpPr>
          <p:nvPr/>
        </p:nvCxnSpPr>
        <p:spPr>
          <a:xfrm>
            <a:off x="688125" y="1001250"/>
            <a:ext cx="975600" cy="3484800"/>
          </a:xfrm>
          <a:prstGeom prst="bentConnector3">
            <a:avLst>
              <a:gd fmla="val -2440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55"/>
          <p:cNvSpPr/>
          <p:nvPr/>
        </p:nvSpPr>
        <p:spPr>
          <a:xfrm>
            <a:off x="858285" y="1408550"/>
            <a:ext cx="717600" cy="2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55"/>
          <p:cNvCxnSpPr>
            <a:stCxn id="504" idx="3"/>
          </p:cNvCxnSpPr>
          <p:nvPr/>
        </p:nvCxnSpPr>
        <p:spPr>
          <a:xfrm flipH="1" rot="10800000">
            <a:off x="1575885" y="1191650"/>
            <a:ext cx="2022900" cy="35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5"/>
          <p:cNvCxnSpPr/>
          <p:nvPr/>
        </p:nvCxnSpPr>
        <p:spPr>
          <a:xfrm rot="10800000">
            <a:off x="4304450" y="2861850"/>
            <a:ext cx="3332400" cy="46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5"/>
          <p:cNvCxnSpPr/>
          <p:nvPr/>
        </p:nvCxnSpPr>
        <p:spPr>
          <a:xfrm>
            <a:off x="2916750" y="1544625"/>
            <a:ext cx="3920100" cy="152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(Google Sheets)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" y="637425"/>
            <a:ext cx="9134100" cy="4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(Draw io)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425"/>
            <a:ext cx="9144000" cy="45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637425"/>
            <a:ext cx="9144000" cy="45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(Notion)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기획 단계 (Figma)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37" name="Google Shape;137;p31"/>
          <p:cNvGrpSpPr/>
          <p:nvPr/>
        </p:nvGrpSpPr>
        <p:grpSpPr>
          <a:xfrm>
            <a:off x="851674" y="789825"/>
            <a:ext cx="7468750" cy="4201274"/>
            <a:chOff x="914400" y="789825"/>
            <a:chExt cx="7468750" cy="4201274"/>
          </a:xfrm>
        </p:grpSpPr>
        <p:pic>
          <p:nvPicPr>
            <p:cNvPr id="138" name="Google Shape;13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" y="789825"/>
              <a:ext cx="7468750" cy="4201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31"/>
            <p:cNvSpPr txBox="1"/>
            <p:nvPr/>
          </p:nvSpPr>
          <p:spPr>
            <a:xfrm>
              <a:off x="5041575" y="150542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Main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0" name="Google Shape;140;p31"/>
            <p:cNvSpPr txBox="1"/>
            <p:nvPr/>
          </p:nvSpPr>
          <p:spPr>
            <a:xfrm>
              <a:off x="7452100" y="233997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Photo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1" name="Google Shape;141;p31"/>
            <p:cNvSpPr txBox="1"/>
            <p:nvPr/>
          </p:nvSpPr>
          <p:spPr>
            <a:xfrm>
              <a:off x="5793300" y="3895875"/>
              <a:ext cx="19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Member / Guest Book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42" name="Google Shape;142;p31"/>
            <p:cNvSpPr txBox="1"/>
            <p:nvPr/>
          </p:nvSpPr>
          <p:spPr>
            <a:xfrm>
              <a:off x="1656850" y="2974075"/>
              <a:ext cx="78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ven Pro"/>
                  <a:ea typeface="Maven Pro"/>
                  <a:cs typeface="Maven Pro"/>
                  <a:sym typeface="Maven Pro"/>
                </a:rPr>
                <a:t>Shop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프로젝트 트리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50" y="727100"/>
            <a:ext cx="1990100" cy="41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450" y="2779000"/>
            <a:ext cx="20478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625" y="713625"/>
            <a:ext cx="1803230" cy="42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2987950" y="750425"/>
            <a:ext cx="115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Controller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DAO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DTO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Module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4068538" y="2385900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Mapper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5257638" y="756275"/>
            <a:ext cx="92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CSS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IMG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JS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MP3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UPLOAD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ven Pro"/>
                <a:ea typeface="Maven Pro"/>
                <a:cs typeface="Maven Pro"/>
                <a:sym typeface="Maven Pro"/>
              </a:rPr>
              <a:t>VIEWS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/>
          <p:nvPr/>
        </p:nvSpPr>
        <p:spPr>
          <a:xfrm>
            <a:off x="9925" y="10425"/>
            <a:ext cx="9134100" cy="62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DB 엔티티 관계도</a:t>
            </a:r>
            <a:endParaRPr b="1" i="0" sz="20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25"/>
            <a:ext cx="8852626" cy="4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